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9" r:id="rId2"/>
    <p:sldId id="375" r:id="rId3"/>
    <p:sldId id="371" r:id="rId4"/>
    <p:sldId id="364" r:id="rId5"/>
    <p:sldId id="361" r:id="rId6"/>
    <p:sldId id="362" r:id="rId7"/>
    <p:sldId id="363" r:id="rId8"/>
    <p:sldId id="369" r:id="rId9"/>
    <p:sldId id="370" r:id="rId10"/>
    <p:sldId id="366" r:id="rId11"/>
    <p:sldId id="365" r:id="rId12"/>
    <p:sldId id="368" r:id="rId13"/>
    <p:sldId id="367" r:id="rId14"/>
    <p:sldId id="372" r:id="rId15"/>
    <p:sldId id="373" r:id="rId16"/>
    <p:sldId id="374" r:id="rId17"/>
  </p:sldIdLst>
  <p:sldSz cx="12192000" cy="6858000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33"/>
    <a:srgbClr val="000099"/>
    <a:srgbClr val="FFA54B"/>
    <a:srgbClr val="0070C0"/>
    <a:srgbClr val="002F75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DF4A6DD-A03F-4BBC-921F-241365FF51D7}" type="datetimeFigureOut">
              <a:rPr lang="zh-TW" altLang="en-US"/>
              <a:pPr>
                <a:defRPr/>
              </a:pPr>
              <a:t>2022/8/6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itchFamily="34" charset="0"/>
              </a:defRPr>
            </a:lvl1pPr>
          </a:lstStyle>
          <a:p>
            <a:fld id="{F0B922B8-AB65-4B54-A792-8ABC9BC789E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56875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51A971-0EA0-44B9-8F49-6E675977DB6F}" type="datetimeFigureOut">
              <a:rPr lang="zh-TW" altLang="en-US"/>
              <a:pPr>
                <a:defRPr/>
              </a:pPr>
              <a:t>2022/8/6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itchFamily="34" charset="0"/>
              </a:defRPr>
            </a:lvl1pPr>
          </a:lstStyle>
          <a:p>
            <a:fld id="{72B5481C-AAF2-4A0D-890E-1D7BB5851EE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1487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9078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AD232-C2BB-4294-8BF9-9388EA4B782F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2177F-00C1-4A2B-AEEB-780398B73D24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92F7-2C6B-4CA8-89E2-D6B081E129D9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A039F-AFBD-4D86-93AC-32C3972BA784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B103D-6352-4AAC-98C1-443213389808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0F3A1-D254-44D5-863D-81BEC5B5EE9B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F6058-9A57-459C-9CC9-CE9D4EFDA773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19E52-6D6E-4899-B3E8-96A99FF7865A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71C1F-BE04-424E-81EE-330A16A4DA79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92BF3-BA49-4814-B41F-E1AF866AE8F9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E823-EF84-4CD3-9C09-D37C0AFA4790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D699C-8898-45F2-B5BA-6167BC853462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6974-E4A6-4381-8838-FE33F7506F5C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CA6EF-00B5-42FF-81FC-E79EB6AE90B8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F4332-BE65-4531-A0A6-B371A141C9B9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C9BA9-6425-49C0-A97A-76923D6816F4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F504F-4BB7-465D-BBEA-09CBAED17D38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568FF-5F1B-40C0-9121-17723B51A792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81EF2-8495-4A7C-B1E8-7DC366B6437D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33861-8F86-4BD7-AB2A-2882A0815F7C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FFBB0-FB93-4C16-A75A-E33B83B8DE5C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9A036-33D3-469A-816C-F879431A9F18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215A854-0DA0-4B7F-9BF8-090C3E78322D}" type="datetime1">
              <a:rPr lang="zh-TW" altLang="en-US" smtClean="0"/>
              <a:t>2022/8/6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F8E33CA0-8003-42F3-8BA1-613B2A792D4D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file:///C:\Users\ICT\AppData\Local\Temp\lvtemporary_740370.jpg" TargetMode="Externa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file:///C:\Users\ICT\AppData\Local\Temp\lvtemporary_867763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ICT\AppData\Local\Temp\lvtemporary_291326.jpg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ICT\AppData\Local\Temp\lvtemporary_598316.jpg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file:///C:\Users\ICT\AppData\Local\Temp\lvtemporary_986077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file:///C:\Users\ICT\AppData\Local\Temp\lvtemporary_49638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 txBox="1">
            <a:spLocks noChangeArrowheads="1"/>
          </p:cNvSpPr>
          <p:nvPr/>
        </p:nvSpPr>
        <p:spPr bwMode="auto">
          <a:xfrm>
            <a:off x="9332072" y="5280457"/>
            <a:ext cx="1470249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>
            <a:defPPr>
              <a:defRPr lang="zh-TW"/>
            </a:defPPr>
            <a:lvl1pPr algn="ctr" defTabSz="913268" eaLnBrk="1" fontAlgn="auto" hangingPunct="1">
              <a:spcBef>
                <a:spcPts val="0"/>
              </a:spcBef>
              <a:spcAft>
                <a:spcPts val="0"/>
              </a:spcAft>
              <a:defRPr kumimoji="0" sz="4400" b="1">
                <a:solidFill>
                  <a:schemeClr val="accent5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itchFamily="18" charset="0"/>
              </a:defRPr>
            </a:lvl1pPr>
          </a:lstStyle>
          <a:p>
            <a:r>
              <a:rPr lang="en-US" altLang="zh-TW" sz="1800" b="0" dirty="0">
                <a:solidFill>
                  <a:srgbClr val="002060"/>
                </a:solidFill>
                <a:latin typeface="Times New Roman" panose="02020603050405020304" pitchFamily="18" charset="0"/>
              </a:rPr>
              <a:t>VN-JBD-ME</a:t>
            </a:r>
          </a:p>
          <a:p>
            <a:r>
              <a:rPr lang="en-US" altLang="zh-TW" sz="1800" b="0" smtClean="0">
                <a:solidFill>
                  <a:srgbClr val="002060"/>
                </a:solidFill>
                <a:latin typeface="Times New Roman" panose="02020603050405020304" pitchFamily="18" charset="0"/>
              </a:rPr>
              <a:t>05/08/2022</a:t>
            </a:r>
            <a:endParaRPr lang="zh-TW" altLang="en-US" sz="1800" b="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4804" y="1746257"/>
            <a:ext cx="11345770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326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4800" b="1" dirty="0">
                <a:solidFill>
                  <a:srgbClr val="002F75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K18X001.00 </a:t>
            </a:r>
            <a:r>
              <a:rPr kumimoji="0" lang="en-US" altLang="zh-TW" sz="4800" b="1" dirty="0" smtClean="0">
                <a:solidFill>
                  <a:srgbClr val="002F75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Strain Gauge </a:t>
            </a:r>
            <a:r>
              <a:rPr kumimoji="0" lang="en-US" altLang="zh-TW" sz="4800" b="1" dirty="0">
                <a:solidFill>
                  <a:srgbClr val="002F75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T</a:t>
            </a:r>
            <a:r>
              <a:rPr kumimoji="0" lang="en-US" altLang="zh-TW" sz="4800" b="1" dirty="0" smtClean="0">
                <a:solidFill>
                  <a:srgbClr val="002F75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esting</a:t>
            </a:r>
          </a:p>
          <a:p>
            <a:pPr algn="ctr" defTabSz="91326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4800" b="1" dirty="0" smtClean="0">
                <a:solidFill>
                  <a:srgbClr val="002F75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 Report</a:t>
            </a:r>
            <a:endParaRPr kumimoji="0" lang="en-US" altLang="zh-TW" sz="4800" b="1" dirty="0">
              <a:solidFill>
                <a:srgbClr val="002F75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A6EF-00B5-42FF-81FC-E79EB6AE90B8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965093" y="604345"/>
            <a:ext cx="2711513" cy="755898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A6EF-00B5-42FF-81FC-E79EB6AE90B8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6962" y="105931"/>
            <a:ext cx="5692446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0" lang="en-US" altLang="zh-TW" sz="3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K18X001.00 </a:t>
            </a:r>
            <a:r>
              <a:rPr kumimoji="0" lang="en-US" altLang="zh-TW" sz="30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strain </a:t>
            </a:r>
            <a:r>
              <a:rPr kumimoji="0" lang="en-US" altLang="zh-TW" sz="3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gauge report</a:t>
            </a:r>
            <a:endParaRPr kumimoji="0" lang="en-US" altLang="zh-TW" sz="3000" b="1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824" y="615301"/>
            <a:ext cx="43252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kumimoji="0" lang="en-US" altLang="zh-TW" sz="2600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S</a:t>
            </a:r>
            <a:r>
              <a:rPr kumimoji="0" lang="en-US" altLang="zh-TW" sz="260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train gage testing </a:t>
            </a:r>
            <a:r>
              <a:rPr lang="en-US" altLang="zh-TW" sz="2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</a:t>
            </a:r>
            <a:r>
              <a:rPr lang="en-US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tations </a:t>
            </a:r>
            <a:r>
              <a:rPr kumimoji="0" lang="en-US" altLang="zh-TW" sz="260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:</a:t>
            </a:r>
            <a:r>
              <a:rPr lang="en-US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62810" y="1311704"/>
            <a:ext cx="10658285" cy="551182"/>
            <a:chOff x="521245" y="1311704"/>
            <a:chExt cx="10658285" cy="551182"/>
          </a:xfrm>
        </p:grpSpPr>
        <p:sp>
          <p:nvSpPr>
            <p:cNvPr id="5" name="Rounded Rectangle 4"/>
            <p:cNvSpPr/>
            <p:nvPr/>
          </p:nvSpPr>
          <p:spPr>
            <a:xfrm>
              <a:off x="521245" y="1320744"/>
              <a:ext cx="1337201" cy="5255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PCBA Trolley 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680013" y="1325976"/>
              <a:ext cx="1026713" cy="5255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BT Test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368515" y="1328330"/>
              <a:ext cx="1808449" cy="5255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FFC Cable Assembly</a:t>
              </a:r>
              <a:endPara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314431" y="1337369"/>
              <a:ext cx="1617825" cy="5255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en-US" altLang="zh-TW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Screw </a:t>
              </a:r>
              <a:r>
                <a:rPr lang="en-US" altLang="zh-TW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PCBA &amp; Heatsink</a:t>
              </a:r>
              <a:endPara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9798086" y="1311704"/>
              <a:ext cx="1381444" cy="5255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Srew Housing</a:t>
              </a:r>
              <a:endParaRPr 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2018224" y="1489873"/>
              <a:ext cx="333103" cy="210207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9162711" y="1507173"/>
              <a:ext cx="359721" cy="210207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6448602" y="1514565"/>
              <a:ext cx="457874" cy="210207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3948810" y="1513578"/>
              <a:ext cx="328297" cy="186502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17346" y="2108996"/>
            <a:ext cx="3417987" cy="175432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Verify Process: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At  PCBA Trolley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At test BT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FFC Cable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Assembly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 PCBA &amp;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Heatsink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Screw Housing</a:t>
            </a:r>
          </a:p>
        </p:txBody>
      </p:sp>
      <p:graphicFrame>
        <p:nvGraphicFramePr>
          <p:cNvPr id="21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4542341"/>
              </p:ext>
            </p:extLst>
          </p:nvPr>
        </p:nvGraphicFramePr>
        <p:xfrm>
          <a:off x="640080" y="4234231"/>
          <a:ext cx="3520312" cy="1847412"/>
        </p:xfrm>
        <a:graphic>
          <a:graphicData uri="http://schemas.openxmlformats.org/drawingml/2006/table">
            <a:tbl>
              <a:tblPr/>
              <a:tblGrid>
                <a:gridCol w="1599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19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Station </a:t>
                      </a:r>
                      <a:endParaRPr kumimoji="1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PMingLiU" pitchFamily="18" charset="-120"/>
                          <a:cs typeface="Times New Roman" panose="02020603050405020304" pitchFamily="18" charset="0"/>
                        </a:rPr>
                        <a:t>PCBA Assembly</a:t>
                      </a:r>
                      <a:endParaRPr kumimoji="1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itchFamily="18" charset="-12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7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Sensor </a:t>
                      </a:r>
                      <a:r>
                        <a:rPr kumimoji="1" lang="en-US" altLang="zh-CN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Q’ty</a:t>
                      </a:r>
                      <a:endParaRPr kumimoji="1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DFKai-SB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1" lang="en-US" altLang="zh-TW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DFKai-SB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7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Location Test</a:t>
                      </a:r>
                      <a:endParaRPr kumimoji="1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dirty="0" smtClean="0">
                          <a:latin typeface="Times New Roman" panose="02020603050405020304" pitchFamily="18" charset="0"/>
                          <a:ea typeface="DFKai-SB" pitchFamily="65" charset="-120"/>
                          <a:cs typeface="Times New Roman" panose="02020603050405020304" pitchFamily="18" charset="0"/>
                        </a:rPr>
                        <a:t>U1 (BGA)</a:t>
                      </a:r>
                      <a:endParaRPr kumimoji="1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294952" y="3838858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50000"/>
              </a:spcBef>
              <a:buFont typeface="Courier New" panose="02070309020205020404" pitchFamily="49" charset="0"/>
              <a:buChar char="o"/>
            </a:pPr>
            <a:r>
              <a:rPr lang="en-US" altLang="zh-TW" dirty="0" smtClean="0">
                <a:solidFill>
                  <a:srgbClr val="0000FF"/>
                </a:solidFill>
                <a:latin typeface="Times New Roman" panose="02020603050405020304" pitchFamily="18" charset="0"/>
                <a:ea typeface="DFKai-SB" pitchFamily="65" charset="-128"/>
                <a:cs typeface="Times New Roman" panose="02020603050405020304" pitchFamily="18" charset="0"/>
              </a:rPr>
              <a:t>Experiment Location:</a:t>
            </a:r>
            <a:endParaRPr lang="en-US" altLang="zh-TW" dirty="0">
              <a:solidFill>
                <a:srgbClr val="0000FF"/>
              </a:solidFill>
              <a:latin typeface="Times New Roman" panose="02020603050405020304" pitchFamily="18" charset="0"/>
              <a:ea typeface="DFKai-SB" pitchFamily="65" charset="-128"/>
              <a:cs typeface="Times New Roman" panose="02020603050405020304" pitchFamily="18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314990" y="3190119"/>
            <a:ext cx="1285316" cy="1538070"/>
            <a:chOff x="6155632" y="3076905"/>
            <a:chExt cx="710339" cy="1038054"/>
          </a:xfrm>
        </p:grpSpPr>
        <p:sp>
          <p:nvSpPr>
            <p:cNvPr id="23" name="Rectangle 22"/>
            <p:cNvSpPr/>
            <p:nvPr/>
          </p:nvSpPr>
          <p:spPr>
            <a:xfrm>
              <a:off x="6517295" y="3762024"/>
              <a:ext cx="348676" cy="35293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utoShape 38"/>
            <p:cNvSpPr>
              <a:spLocks noChangeArrowheads="1"/>
            </p:cNvSpPr>
            <p:nvPr/>
          </p:nvSpPr>
          <p:spPr bwMode="auto">
            <a:xfrm>
              <a:off x="6155632" y="3076905"/>
              <a:ext cx="561682" cy="243974"/>
            </a:xfrm>
            <a:prstGeom prst="wedgeRoundRectCallout">
              <a:avLst>
                <a:gd name="adj1" fmla="val 37999"/>
                <a:gd name="adj2" fmla="val 221423"/>
                <a:gd name="adj3" fmla="val 16667"/>
              </a:avLst>
            </a:prstGeom>
            <a:solidFill>
              <a:srgbClr val="00B0F0"/>
            </a:solidFill>
            <a:ln w="381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1200" dirty="0" smtClean="0">
                  <a:latin typeface="Times New Roman" panose="02020603050405020304" pitchFamily="18" charset="0"/>
                  <a:ea typeface="PMingLiU" pitchFamily="18" charset="-120"/>
                  <a:cs typeface="Times New Roman" panose="02020603050405020304" pitchFamily="18" charset="0"/>
                </a:rPr>
                <a:t>U1 (BGA)</a:t>
              </a:r>
              <a:endParaRPr lang="en-US" altLang="zh-TW" sz="1200" dirty="0">
                <a:latin typeface="Times New Roman" panose="02020603050405020304" pitchFamily="18" charset="0"/>
                <a:ea typeface="PMingLiU" pitchFamily="18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AutoShape 38"/>
          <p:cNvSpPr>
            <a:spLocks noChangeArrowheads="1"/>
          </p:cNvSpPr>
          <p:nvPr/>
        </p:nvSpPr>
        <p:spPr bwMode="auto">
          <a:xfrm>
            <a:off x="7132525" y="3190119"/>
            <a:ext cx="787404" cy="361493"/>
          </a:xfrm>
          <a:prstGeom prst="wedgeRoundRectCallout">
            <a:avLst>
              <a:gd name="adj1" fmla="val -127569"/>
              <a:gd name="adj2" fmla="val 207730"/>
              <a:gd name="adj3" fmla="val 16667"/>
            </a:avLst>
          </a:prstGeom>
          <a:solidFill>
            <a:srgbClr val="FFC000"/>
          </a:solidFill>
          <a:ln w="38100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1200" smtClean="0">
                <a:latin typeface="Times New Roman" panose="02020603050405020304" pitchFamily="18" charset="0"/>
                <a:ea typeface="PMingLiU" pitchFamily="18" charset="-120"/>
                <a:cs typeface="Times New Roman" panose="02020603050405020304" pitchFamily="18" charset="0"/>
              </a:rPr>
              <a:t>Sensor 1</a:t>
            </a:r>
            <a:endParaRPr lang="en-US" altLang="zh-TW" sz="1200" dirty="0">
              <a:latin typeface="Times New Roman" panose="02020603050405020304" pitchFamily="18" charset="0"/>
              <a:ea typeface="PMingLiU" pitchFamily="18" charset="-120"/>
              <a:cs typeface="Times New Roman" panose="02020603050405020304" pitchFamily="18" charset="0"/>
            </a:endParaRPr>
          </a:p>
        </p:txBody>
      </p:sp>
      <p:sp>
        <p:nvSpPr>
          <p:cNvPr id="28" name="AutoShape 38"/>
          <p:cNvSpPr>
            <a:spLocks noChangeArrowheads="1"/>
          </p:cNvSpPr>
          <p:nvPr/>
        </p:nvSpPr>
        <p:spPr bwMode="auto">
          <a:xfrm>
            <a:off x="4757495" y="3863322"/>
            <a:ext cx="762371" cy="361493"/>
          </a:xfrm>
          <a:prstGeom prst="wedgeRoundRectCallout">
            <a:avLst>
              <a:gd name="adj1" fmla="val 98625"/>
              <a:gd name="adj2" fmla="val 184338"/>
              <a:gd name="adj3" fmla="val 16667"/>
            </a:avLst>
          </a:prstGeom>
          <a:solidFill>
            <a:srgbClr val="FFC000"/>
          </a:solidFill>
          <a:ln w="38100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1200" smtClean="0">
                <a:latin typeface="Times New Roman" panose="02020603050405020304" pitchFamily="18" charset="0"/>
                <a:ea typeface="PMingLiU" pitchFamily="18" charset="-120"/>
                <a:cs typeface="Times New Roman" panose="02020603050405020304" pitchFamily="18" charset="0"/>
              </a:rPr>
              <a:t>Sensor2</a:t>
            </a:r>
            <a:endParaRPr lang="en-US" altLang="zh-TW" sz="1200" dirty="0">
              <a:latin typeface="Times New Roman" panose="02020603050405020304" pitchFamily="18" charset="0"/>
              <a:ea typeface="PMingLiU" pitchFamily="18" charset="-12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8002" y="5873869"/>
            <a:ext cx="2091406" cy="369332"/>
          </a:xfrm>
          <a:prstGeom prst="rect">
            <a:avLst/>
          </a:prstGeom>
          <a:solidFill>
            <a:srgbClr val="FF9933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PCBA Test sample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272824" y="1158725"/>
            <a:ext cx="11281867" cy="833034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45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2958" y="626690"/>
            <a:ext cx="4277710" cy="4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altLang="zh-TW" sz="2400" b="0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Strain Gage Parameters: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37D012-6A43-4D05-B35D-A3D4EBDAA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167" y="1144779"/>
            <a:ext cx="4241503" cy="1754326"/>
          </a:xfrm>
          <a:prstGeom prst="rect">
            <a:avLst/>
          </a:prstGeom>
          <a:noFill/>
          <a:ln w="9525">
            <a:solidFill>
              <a:srgbClr val="7030A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Date-Time:05/08/2022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Hardware Type :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cDAQ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Board Thickness(mm):1.6mm</a:t>
            </a: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Gage FACTOR:2.1</a:t>
            </a: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Gage TYPE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One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axis</a:t>
            </a:r>
          </a:p>
          <a:p>
            <a:pPr marL="285750" indent="-285750" eaLnBrk="1" hangingPunct="1">
              <a:buFont typeface="Wingdings" panose="05000000000000000000" pitchFamily="2" charset="2"/>
              <a:buChar char="v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Nominal Resistance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120.00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Ohm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37" y="5468411"/>
            <a:ext cx="10271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Criteria </a:t>
            </a:r>
            <a:r>
              <a:rPr lang="en-US" altLang="zh-TW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altLang="zh-TW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TW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ollowing the data strain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onduct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inspections of high-risk operations of PCBA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affected by </a:t>
            </a:r>
            <a:r>
              <a:rPr kumimoji="0" lang="en-US" altLang="zh-TW" sz="16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strain </a:t>
            </a:r>
            <a:r>
              <a:rPr kumimoji="0" lang="en-US" altLang="zh-TW" sz="16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gauge.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strain gauge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range: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-400~400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1348" y="116441"/>
            <a:ext cx="5692446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0" lang="en-US" altLang="zh-TW" sz="3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K18X001.00 </a:t>
            </a:r>
            <a:r>
              <a:rPr kumimoji="0" lang="en-US" altLang="zh-TW" sz="30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strain </a:t>
            </a:r>
            <a:r>
              <a:rPr kumimoji="0" lang="en-US" altLang="zh-TW" sz="3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gauge report</a:t>
            </a:r>
            <a:endParaRPr kumimoji="0" lang="en-US" altLang="zh-TW" sz="3000" b="1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Helvetic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202615" y="911356"/>
            <a:ext cx="6579475" cy="4554792"/>
            <a:chOff x="4466896" y="911356"/>
            <a:chExt cx="6579475" cy="4816782"/>
          </a:xfrm>
        </p:grpSpPr>
        <p:grpSp>
          <p:nvGrpSpPr>
            <p:cNvPr id="14" name="Group 13"/>
            <p:cNvGrpSpPr/>
            <p:nvPr/>
          </p:nvGrpSpPr>
          <p:grpSpPr>
            <a:xfrm>
              <a:off x="4648481" y="1289367"/>
              <a:ext cx="6148162" cy="4256236"/>
              <a:chOff x="4648481" y="1289367"/>
              <a:chExt cx="6148162" cy="425623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BA1F3B46-527A-4EE7-8316-2AE56FB829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648481" y="1289367"/>
                <a:ext cx="3254348" cy="324854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E39DD93-5630-40B0-8E75-D0AB739A0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10600" y="1289367"/>
                <a:ext cx="2186043" cy="1521973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9028479" y="2913640"/>
                <a:ext cx="1402948" cy="39057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  <a:buSzTx/>
                  <a:buFontTx/>
                  <a:buNone/>
                </a:pPr>
                <a:r>
                  <a:rPr kumimoji="0" lang="en-US" altLang="zh-TW" dirty="0" smtClean="0"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  <a:sym typeface="Helvetica"/>
                  </a:rPr>
                  <a:t>Strain </a:t>
                </a:r>
                <a:r>
                  <a:rPr kumimoji="0" lang="en-US" altLang="zh-TW" dirty="0"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  <a:sym typeface="Helvetica"/>
                  </a:rPr>
                  <a:t>gauge</a:t>
                </a:r>
                <a:r>
                  <a:rPr lang="en-US" altLang="zh-CN" dirty="0" smtClean="0">
                    <a:latin typeface="Times New Roman" panose="02020603050405020304" pitchFamily="18" charset="0"/>
                    <a:ea typeface="DFKai-SB" panose="03000509000000000000" pitchFamily="65" charset="-120"/>
                    <a:cs typeface="Times New Roman" panose="02020603050405020304" pitchFamily="18" charset="0"/>
                  </a:rPr>
                  <a:t> </a:t>
                </a:r>
                <a:endParaRPr lang="zh-CN" altLang="en-US" dirty="0">
                  <a:latin typeface="Times New Roman" panose="02020603050405020304" pitchFamily="18" charset="0"/>
                  <a:ea typeface="DFKai-SB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10600" y="3466700"/>
                <a:ext cx="2186043" cy="15859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9282840" y="5155027"/>
                <a:ext cx="813043" cy="39057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zh-CN" dirty="0" smtClean="0">
                    <a:latin typeface="Times New Roman" panose="02020603050405020304" pitchFamily="18" charset="0"/>
                    <a:ea typeface="DFKai-SB" panose="03000509000000000000" pitchFamily="65" charset="-120"/>
                    <a:cs typeface="Times New Roman" panose="02020603050405020304" pitchFamily="18" charset="0"/>
                  </a:rPr>
                  <a:t>Sensor</a:t>
                </a:r>
                <a:endParaRPr lang="en-US" altLang="zh-TW" dirty="0">
                  <a:latin typeface="Times New Roman" panose="02020603050405020304" pitchFamily="18" charset="0"/>
                  <a:ea typeface="DFKai-SB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825632" y="4621155"/>
                <a:ext cx="1066254" cy="39057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zh-CN" dirty="0" smtClean="0">
                    <a:latin typeface="Times New Roman" panose="02020603050405020304" pitchFamily="18" charset="0"/>
                    <a:ea typeface="DFKai-SB" panose="03000509000000000000" pitchFamily="65" charset="-120"/>
                    <a:cs typeface="Times New Roman" panose="02020603050405020304" pitchFamily="18" charset="0"/>
                  </a:rPr>
                  <a:t>Test data </a:t>
                </a:r>
                <a:endParaRPr lang="zh-CN" altLang="en-US" dirty="0">
                  <a:latin typeface="Times New Roman" panose="02020603050405020304" pitchFamily="18" charset="0"/>
                  <a:ea typeface="DFKai-SB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4466896" y="911356"/>
              <a:ext cx="6579475" cy="481678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6168" y="3014227"/>
            <a:ext cx="4206501" cy="2451922"/>
            <a:chOff x="1692166" y="567559"/>
            <a:chExt cx="8145517" cy="547615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A403796-BF8D-4C87-B550-98CCD9CBB242}"/>
                </a:ext>
              </a:extLst>
            </p:cNvPr>
            <p:cNvGrpSpPr/>
            <p:nvPr/>
          </p:nvGrpSpPr>
          <p:grpSpPr>
            <a:xfrm>
              <a:off x="1818553" y="767255"/>
              <a:ext cx="7882495" cy="5276456"/>
              <a:chOff x="406375" y="474117"/>
              <a:chExt cx="7572375" cy="5841348"/>
            </a:xfrm>
          </p:grpSpPr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65417A1D-91C2-4E3F-A77B-CC42234516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54" t="2353" r="5154"/>
              <a:stretch>
                <a:fillRect/>
              </a:stretch>
            </p:blipFill>
            <p:spPr bwMode="auto">
              <a:xfrm>
                <a:off x="1763688" y="474117"/>
                <a:ext cx="6215062" cy="5467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Box 3">
                <a:extLst>
                  <a:ext uri="{FF2B5EF4-FFF2-40B4-BE49-F238E27FC236}">
                    <a16:creationId xmlns:a16="http://schemas.microsoft.com/office/drawing/2014/main" id="{9C3D0160-FB2F-4E7E-B5A3-FB9F302045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8278" y="5676355"/>
                <a:ext cx="1055192" cy="639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r>
                  <a:rPr lang="en-US" altLang="zh-TW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 1</a:t>
                </a:r>
                <a:endParaRPr lang="zh-TW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椭圆 4">
                <a:extLst>
                  <a:ext uri="{FF2B5EF4-FFF2-40B4-BE49-F238E27FC236}">
                    <a16:creationId xmlns:a16="http://schemas.microsoft.com/office/drawing/2014/main" id="{DAB043DA-9DEC-425C-8D0A-693C3F30B57A}"/>
                  </a:ext>
                </a:extLst>
              </p:cNvPr>
              <p:cNvSpPr/>
              <p:nvPr/>
            </p:nvSpPr>
            <p:spPr>
              <a:xfrm>
                <a:off x="3478188" y="2617242"/>
                <a:ext cx="1500187" cy="35718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TW" altLang="en-US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椭圆 5">
                <a:extLst>
                  <a:ext uri="{FF2B5EF4-FFF2-40B4-BE49-F238E27FC236}">
                    <a16:creationId xmlns:a16="http://schemas.microsoft.com/office/drawing/2014/main" id="{4DB23CBC-ED02-44FA-A261-5656E2F5E765}"/>
                  </a:ext>
                </a:extLst>
              </p:cNvPr>
              <p:cNvSpPr/>
              <p:nvPr/>
            </p:nvSpPr>
            <p:spPr>
              <a:xfrm>
                <a:off x="1692250" y="2831555"/>
                <a:ext cx="785813" cy="85725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TW" altLang="en-US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椭圆 6">
                <a:extLst>
                  <a:ext uri="{FF2B5EF4-FFF2-40B4-BE49-F238E27FC236}">
                    <a16:creationId xmlns:a16="http://schemas.microsoft.com/office/drawing/2014/main" id="{7808441D-A48D-4FAF-BFB7-3CFCFF4E4814}"/>
                  </a:ext>
                </a:extLst>
              </p:cNvPr>
              <p:cNvSpPr/>
              <p:nvPr/>
            </p:nvSpPr>
            <p:spPr>
              <a:xfrm>
                <a:off x="4835500" y="5617617"/>
                <a:ext cx="1500188" cy="4286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TW" altLang="en-US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角矩形标注 7">
                <a:extLst>
                  <a:ext uri="{FF2B5EF4-FFF2-40B4-BE49-F238E27FC236}">
                    <a16:creationId xmlns:a16="http://schemas.microsoft.com/office/drawing/2014/main" id="{816B7F19-C62C-4CE2-829A-D87E2F3C22C2}"/>
                  </a:ext>
                </a:extLst>
              </p:cNvPr>
              <p:cNvSpPr/>
              <p:nvPr/>
            </p:nvSpPr>
            <p:spPr>
              <a:xfrm>
                <a:off x="406375" y="1474242"/>
                <a:ext cx="1785938" cy="1252539"/>
              </a:xfrm>
              <a:prstGeom prst="wedgeRoundRectCallout">
                <a:avLst>
                  <a:gd name="adj1" fmla="val 122944"/>
                  <a:gd name="adj2" fmla="val 47658"/>
                  <a:gd name="adj3" fmla="val 16667"/>
                </a:avLst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TW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thickness of RGW PCB</a:t>
                </a:r>
                <a:endParaRPr lang="zh-TW" alt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1692166" y="567559"/>
              <a:ext cx="8145517" cy="539453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5143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236" y="5863788"/>
            <a:ext cx="8830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457200" lvl="0" indent="-457200" eaLnBrk="1" fontAlgn="ctr" hangingPunct="1">
              <a:buFont typeface="Wingdings" panose="05000000000000000000" pitchFamily="2" charset="2"/>
              <a:buChar char="ü"/>
            </a:pP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Result: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Measured </a:t>
            </a: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values are within the standard of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control-&gt; </a:t>
            </a:r>
            <a:r>
              <a:rPr kumimoji="0" lang="en-US" altLang="zh-TW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PASS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TW" sz="2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9432" y="3630598"/>
            <a:ext cx="2698496" cy="369332"/>
          </a:xfrm>
          <a:prstGeom prst="rect">
            <a:avLst/>
          </a:prstGeom>
          <a:solidFill>
            <a:srgbClr val="FFA54B"/>
          </a:solidFill>
        </p:spPr>
        <p:txBody>
          <a:bodyPr wrap="none">
            <a:spAutoFit/>
          </a:bodyPr>
          <a:lstStyle/>
          <a:p>
            <a:pPr algn="ctr" fontAlgn="t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Diagonal Value(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890120"/>
              </p:ext>
            </p:extLst>
          </p:nvPr>
        </p:nvGraphicFramePr>
        <p:xfrm>
          <a:off x="485235" y="4123790"/>
          <a:ext cx="8205654" cy="1708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2909">
                  <a:extLst>
                    <a:ext uri="{9D8B030D-6E8A-4147-A177-3AD203B41FA5}">
                      <a16:colId xmlns:a16="http://schemas.microsoft.com/office/drawing/2014/main" val="3967433345"/>
                    </a:ext>
                  </a:extLst>
                </a:gridCol>
                <a:gridCol w="1062909">
                  <a:extLst>
                    <a:ext uri="{9D8B030D-6E8A-4147-A177-3AD203B41FA5}">
                      <a16:colId xmlns:a16="http://schemas.microsoft.com/office/drawing/2014/main" val="4221685132"/>
                    </a:ext>
                  </a:extLst>
                </a:gridCol>
                <a:gridCol w="1062909">
                  <a:extLst>
                    <a:ext uri="{9D8B030D-6E8A-4147-A177-3AD203B41FA5}">
                      <a16:colId xmlns:a16="http://schemas.microsoft.com/office/drawing/2014/main" val="4014188636"/>
                    </a:ext>
                  </a:extLst>
                </a:gridCol>
                <a:gridCol w="1672309">
                  <a:extLst>
                    <a:ext uri="{9D8B030D-6E8A-4147-A177-3AD203B41FA5}">
                      <a16:colId xmlns:a16="http://schemas.microsoft.com/office/drawing/2014/main" val="2228039261"/>
                    </a:ext>
                  </a:extLst>
                </a:gridCol>
                <a:gridCol w="1672309">
                  <a:extLst>
                    <a:ext uri="{9D8B030D-6E8A-4147-A177-3AD203B41FA5}">
                      <a16:colId xmlns:a16="http://schemas.microsoft.com/office/drawing/2014/main" val="1284015107"/>
                    </a:ext>
                  </a:extLst>
                </a:gridCol>
                <a:gridCol w="1672309">
                  <a:extLst>
                    <a:ext uri="{9D8B030D-6E8A-4147-A177-3AD203B41FA5}">
                      <a16:colId xmlns:a16="http://schemas.microsoft.com/office/drawing/2014/main" val="1587104510"/>
                    </a:ext>
                  </a:extLst>
                </a:gridCol>
              </a:tblGrid>
              <a:tr h="427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IPC9704</a:t>
                      </a:r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表格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132729"/>
                  </a:ext>
                </a:extLst>
              </a:tr>
              <a:tr h="4272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编号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元件名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位置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应变最大值</a:t>
                      </a:r>
                      <a:r>
                        <a:rPr lang="en-US" altLang="zh-CN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uE)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 (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结果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632610"/>
                  </a:ext>
                </a:extLst>
              </a:tr>
              <a:tr h="427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162263"/>
                  </a:ext>
                </a:extLst>
              </a:tr>
              <a:tr h="427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675851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3709092" y="73979"/>
            <a:ext cx="389263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Station </a:t>
            </a:r>
            <a:r>
              <a:rPr lang="en-US" altLang="zh-TW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PCBA Trolley 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85236" y="1172868"/>
            <a:ext cx="3243658" cy="24213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85237" y="721059"/>
            <a:ext cx="282705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1 : At PCBA Trolley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997294" y="1172868"/>
            <a:ext cx="2202510" cy="2421322"/>
            <a:chOff x="3997294" y="1172868"/>
            <a:chExt cx="2202510" cy="242132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7294" y="1172868"/>
              <a:ext cx="2202510" cy="242132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3997294" y="3286413"/>
              <a:ext cx="1221609" cy="307777"/>
            </a:xfrm>
            <a:prstGeom prst="rect">
              <a:avLst/>
            </a:prstGeom>
            <a:solidFill>
              <a:srgbClr val="3399FF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TRAY Trolley</a:t>
              </a:r>
              <a:endParaRPr lang="en-US" sz="14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07876" y="939338"/>
            <a:ext cx="4527388" cy="2598808"/>
            <a:chOff x="7870128" y="939338"/>
            <a:chExt cx="3565136" cy="2598808"/>
          </a:xfrm>
        </p:grpSpPr>
        <p:pic>
          <p:nvPicPr>
            <p:cNvPr id="13" name="圖片 1"/>
            <p:cNvPicPr>
              <a:picLocks/>
            </p:cNvPicPr>
            <p:nvPr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128" y="939338"/>
              <a:ext cx="3565136" cy="2598808"/>
            </a:xfrm>
            <a:prstGeom prst="rect">
              <a:avLst/>
            </a:prstGeom>
          </p:spPr>
        </p:pic>
        <p:sp>
          <p:nvSpPr>
            <p:cNvPr id="12" name="Rounded Rectangle 11"/>
            <p:cNvSpPr/>
            <p:nvPr/>
          </p:nvSpPr>
          <p:spPr>
            <a:xfrm>
              <a:off x="8188036" y="3107014"/>
              <a:ext cx="1438102" cy="243015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Down Arrow 14"/>
          <p:cNvSpPr/>
          <p:nvPr/>
        </p:nvSpPr>
        <p:spPr>
          <a:xfrm>
            <a:off x="1479665" y="1637607"/>
            <a:ext cx="232757" cy="232757"/>
          </a:xfrm>
          <a:prstGeom prst="down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0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709092" y="73979"/>
            <a:ext cx="389263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Station </a:t>
            </a:r>
            <a:r>
              <a:rPr lang="en-US" altLang="zh-TW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PCBA Trolley 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30427" y="5772559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1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8334" y="5772559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0" y="1395130"/>
            <a:ext cx="5832060" cy="42422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738" y="1395130"/>
            <a:ext cx="5766567" cy="4278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5888" y="800398"/>
            <a:ext cx="258654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1 : At PCBA Trolley</a:t>
            </a:r>
            <a:endParaRPr lang="en-US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75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05737" y="42040"/>
            <a:ext cx="430674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: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 BT Station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34709" y="1186296"/>
            <a:ext cx="4470164" cy="2286716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003482"/>
              </p:ext>
            </p:extLst>
          </p:nvPr>
        </p:nvGraphicFramePr>
        <p:xfrm>
          <a:off x="471897" y="4002541"/>
          <a:ext cx="8148454" cy="179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2570">
                  <a:extLst>
                    <a:ext uri="{9D8B030D-6E8A-4147-A177-3AD203B41FA5}">
                      <a16:colId xmlns:a16="http://schemas.microsoft.com/office/drawing/2014/main" val="2111098229"/>
                    </a:ext>
                  </a:extLst>
                </a:gridCol>
                <a:gridCol w="1072570">
                  <a:extLst>
                    <a:ext uri="{9D8B030D-6E8A-4147-A177-3AD203B41FA5}">
                      <a16:colId xmlns:a16="http://schemas.microsoft.com/office/drawing/2014/main" val="1551157003"/>
                    </a:ext>
                  </a:extLst>
                </a:gridCol>
                <a:gridCol w="1072570">
                  <a:extLst>
                    <a:ext uri="{9D8B030D-6E8A-4147-A177-3AD203B41FA5}">
                      <a16:colId xmlns:a16="http://schemas.microsoft.com/office/drawing/2014/main" val="674236914"/>
                    </a:ext>
                  </a:extLst>
                </a:gridCol>
                <a:gridCol w="1555724">
                  <a:extLst>
                    <a:ext uri="{9D8B030D-6E8A-4147-A177-3AD203B41FA5}">
                      <a16:colId xmlns:a16="http://schemas.microsoft.com/office/drawing/2014/main" val="2047773193"/>
                    </a:ext>
                  </a:extLst>
                </a:gridCol>
                <a:gridCol w="1687510">
                  <a:extLst>
                    <a:ext uri="{9D8B030D-6E8A-4147-A177-3AD203B41FA5}">
                      <a16:colId xmlns:a16="http://schemas.microsoft.com/office/drawing/2014/main" val="4076683903"/>
                    </a:ext>
                  </a:extLst>
                </a:gridCol>
                <a:gridCol w="1687510">
                  <a:extLst>
                    <a:ext uri="{9D8B030D-6E8A-4147-A177-3AD203B41FA5}">
                      <a16:colId xmlns:a16="http://schemas.microsoft.com/office/drawing/2014/main" val="2586314089"/>
                    </a:ext>
                  </a:extLst>
                </a:gridCol>
              </a:tblGrid>
              <a:tr h="4489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IPC9704</a:t>
                      </a:r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表格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845629"/>
                  </a:ext>
                </a:extLst>
              </a:tr>
              <a:tr h="4496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编号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元件名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位置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应变最大值</a:t>
                      </a:r>
                      <a:r>
                        <a:rPr lang="en-US" altLang="zh-CN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uE)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 (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结果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304928"/>
                  </a:ext>
                </a:extLst>
              </a:tr>
              <a:tr h="4496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608781"/>
                  </a:ext>
                </a:extLst>
              </a:tr>
              <a:tr h="4496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065864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572000" y="3536198"/>
            <a:ext cx="2987036" cy="369332"/>
          </a:xfrm>
          <a:prstGeom prst="rect">
            <a:avLst/>
          </a:prstGeom>
          <a:solidFill>
            <a:srgbClr val="FFA54B"/>
          </a:solidFill>
        </p:spPr>
        <p:txBody>
          <a:bodyPr wrap="none">
            <a:spAutoFit/>
          </a:bodyPr>
          <a:lstStyle/>
          <a:p>
            <a:pPr marL="285750" indent="-285750" algn="ctr" fontAlgn="t"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Diagonal Value(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709" y="724281"/>
            <a:ext cx="261385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2 : At test BT station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236" y="5863788"/>
            <a:ext cx="8830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457200" lvl="0" indent="-457200" eaLnBrk="1" fontAlgn="ctr" hangingPunct="1">
              <a:buFont typeface="Wingdings" panose="05000000000000000000" pitchFamily="2" charset="2"/>
              <a:buChar char="ü"/>
            </a:pP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Result: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Measured </a:t>
            </a: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values are within the standard of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control-&gt; </a:t>
            </a:r>
            <a:r>
              <a:rPr kumimoji="0" lang="en-US" altLang="zh-TW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PASS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TW" sz="2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58836" y="1710321"/>
            <a:ext cx="1413164" cy="382386"/>
          </a:xfrm>
          <a:prstGeom prst="rect">
            <a:avLst/>
          </a:prstGeom>
          <a:noFill/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652656" y="1121008"/>
            <a:ext cx="4786992" cy="2352004"/>
            <a:chOff x="6774872" y="1121008"/>
            <a:chExt cx="3664775" cy="2352004"/>
          </a:xfrm>
        </p:grpSpPr>
        <p:pic>
          <p:nvPicPr>
            <p:cNvPr id="14" name="圖片 1"/>
            <p:cNvPicPr>
              <a:picLocks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872" y="1121008"/>
              <a:ext cx="3664775" cy="2352004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>
            <a:xfrm>
              <a:off x="6966065" y="3084022"/>
              <a:ext cx="1446415" cy="274320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27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105737" y="42040"/>
            <a:ext cx="3734981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: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 BT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56165" y="5793975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98740" y="5793399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2" y="1324622"/>
            <a:ext cx="5830615" cy="42644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760" y="1324623"/>
            <a:ext cx="5811564" cy="42644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60282" y="750350"/>
            <a:ext cx="261385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2 : At test BT station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0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79591" y="3592271"/>
            <a:ext cx="2698496" cy="369332"/>
          </a:xfrm>
          <a:prstGeom prst="rect">
            <a:avLst/>
          </a:prstGeom>
          <a:solidFill>
            <a:srgbClr val="FFA54B"/>
          </a:solidFill>
        </p:spPr>
        <p:txBody>
          <a:bodyPr wrap="none">
            <a:spAutoFit/>
          </a:bodyPr>
          <a:lstStyle/>
          <a:p>
            <a:pPr algn="ctr" fontAlgn="t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Diagonal Value(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764221" y="42040"/>
            <a:ext cx="621161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: FFC Cable Assembly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322936"/>
              </p:ext>
            </p:extLst>
          </p:nvPr>
        </p:nvGraphicFramePr>
        <p:xfrm>
          <a:off x="548509" y="4105330"/>
          <a:ext cx="8065785" cy="1737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792">
                  <a:extLst>
                    <a:ext uri="{9D8B030D-6E8A-4147-A177-3AD203B41FA5}">
                      <a16:colId xmlns:a16="http://schemas.microsoft.com/office/drawing/2014/main" val="3682773706"/>
                    </a:ext>
                  </a:extLst>
                </a:gridCol>
                <a:gridCol w="1044792">
                  <a:extLst>
                    <a:ext uri="{9D8B030D-6E8A-4147-A177-3AD203B41FA5}">
                      <a16:colId xmlns:a16="http://schemas.microsoft.com/office/drawing/2014/main" val="3313647915"/>
                    </a:ext>
                  </a:extLst>
                </a:gridCol>
                <a:gridCol w="1044792">
                  <a:extLst>
                    <a:ext uri="{9D8B030D-6E8A-4147-A177-3AD203B41FA5}">
                      <a16:colId xmlns:a16="http://schemas.microsoft.com/office/drawing/2014/main" val="803436560"/>
                    </a:ext>
                  </a:extLst>
                </a:gridCol>
                <a:gridCol w="1643803">
                  <a:extLst>
                    <a:ext uri="{9D8B030D-6E8A-4147-A177-3AD203B41FA5}">
                      <a16:colId xmlns:a16="http://schemas.microsoft.com/office/drawing/2014/main" val="2144062771"/>
                    </a:ext>
                  </a:extLst>
                </a:gridCol>
                <a:gridCol w="1643803">
                  <a:extLst>
                    <a:ext uri="{9D8B030D-6E8A-4147-A177-3AD203B41FA5}">
                      <a16:colId xmlns:a16="http://schemas.microsoft.com/office/drawing/2014/main" val="4102142181"/>
                    </a:ext>
                  </a:extLst>
                </a:gridCol>
                <a:gridCol w="1643803">
                  <a:extLst>
                    <a:ext uri="{9D8B030D-6E8A-4147-A177-3AD203B41FA5}">
                      <a16:colId xmlns:a16="http://schemas.microsoft.com/office/drawing/2014/main" val="3450974663"/>
                    </a:ext>
                  </a:extLst>
                </a:gridCol>
              </a:tblGrid>
              <a:tr h="457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IPC9704</a:t>
                      </a:r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表格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914331"/>
                  </a:ext>
                </a:extLst>
              </a:tr>
              <a:tr h="4268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编号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元件名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位置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应变最大值</a:t>
                      </a:r>
                      <a:r>
                        <a:rPr lang="en-US" altLang="zh-CN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uE)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 (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结果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49552"/>
                  </a:ext>
                </a:extLst>
              </a:tr>
              <a:tr h="4268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 2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</a:t>
                      </a:r>
                      <a:endParaRPr lang="en-US" sz="13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</a:t>
                      </a:r>
                      <a:endParaRPr lang="en-US" sz="13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790474"/>
                  </a:ext>
                </a:extLst>
              </a:tr>
              <a:tr h="4268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48727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5110" y="654301"/>
            <a:ext cx="324646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3 : At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FFC Cable Assembly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236" y="5863788"/>
            <a:ext cx="8830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457200" lvl="0" indent="-457200" eaLnBrk="1" fontAlgn="ctr" hangingPunct="1">
              <a:buFont typeface="Wingdings" panose="05000000000000000000" pitchFamily="2" charset="2"/>
              <a:buChar char="ü"/>
            </a:pP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Result: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Measured </a:t>
            </a: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values are within the standard of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control-&gt; </a:t>
            </a:r>
            <a:r>
              <a:rPr kumimoji="0" lang="en-US" altLang="zh-TW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PASS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TW" sz="2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960225" y="1051212"/>
            <a:ext cx="4937759" cy="2448607"/>
            <a:chOff x="6591991" y="1051212"/>
            <a:chExt cx="4305993" cy="2448607"/>
          </a:xfrm>
        </p:grpSpPr>
        <p:pic>
          <p:nvPicPr>
            <p:cNvPr id="15" name="圖片 1"/>
            <p:cNvPicPr>
              <a:picLocks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1991" y="1051212"/>
              <a:ext cx="4305993" cy="2448607"/>
            </a:xfrm>
            <a:prstGeom prst="rect">
              <a:avLst/>
            </a:prstGeom>
          </p:spPr>
        </p:pic>
        <p:sp>
          <p:nvSpPr>
            <p:cNvPr id="3" name="Rounded Rectangle 2"/>
            <p:cNvSpPr/>
            <p:nvPr/>
          </p:nvSpPr>
          <p:spPr>
            <a:xfrm>
              <a:off x="6978087" y="3117273"/>
              <a:ext cx="1632513" cy="266007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5109" y="1113906"/>
            <a:ext cx="5002609" cy="2369890"/>
            <a:chOff x="305109" y="1113906"/>
            <a:chExt cx="5002609" cy="236989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621469" y="-202454"/>
              <a:ext cx="2369890" cy="500260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Rectangle 5"/>
            <p:cNvSpPr/>
            <p:nvPr/>
          </p:nvSpPr>
          <p:spPr>
            <a:xfrm>
              <a:off x="4430684" y="1770611"/>
              <a:ext cx="399011" cy="100584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995319" y="2621683"/>
              <a:ext cx="399011" cy="76159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89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56165" y="5793982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1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98740" y="5793406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27" y="1472763"/>
            <a:ext cx="5690926" cy="41607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158" y="1492491"/>
            <a:ext cx="5661952" cy="41410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77527" y="834345"/>
            <a:ext cx="324646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3 : At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FFC Cable Assembly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64221" y="42040"/>
            <a:ext cx="621161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: FFC Cable Assembly</a:t>
            </a:r>
          </a:p>
        </p:txBody>
      </p:sp>
    </p:spTree>
    <p:extLst>
      <p:ext uri="{BB962C8B-B14F-4D97-AF65-F5344CB8AC3E}">
        <p14:creationId xmlns:p14="http://schemas.microsoft.com/office/powerpoint/2010/main" val="199949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64221" y="42040"/>
            <a:ext cx="621161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: Screw PCBA &amp;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Heatsink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025000"/>
              </p:ext>
            </p:extLst>
          </p:nvPr>
        </p:nvGraphicFramePr>
        <p:xfrm>
          <a:off x="610636" y="4029107"/>
          <a:ext cx="7918131" cy="1742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5665">
                  <a:extLst>
                    <a:ext uri="{9D8B030D-6E8A-4147-A177-3AD203B41FA5}">
                      <a16:colId xmlns:a16="http://schemas.microsoft.com/office/drawing/2014/main" val="4170248860"/>
                    </a:ext>
                  </a:extLst>
                </a:gridCol>
                <a:gridCol w="1025665">
                  <a:extLst>
                    <a:ext uri="{9D8B030D-6E8A-4147-A177-3AD203B41FA5}">
                      <a16:colId xmlns:a16="http://schemas.microsoft.com/office/drawing/2014/main" val="1425666343"/>
                    </a:ext>
                  </a:extLst>
                </a:gridCol>
                <a:gridCol w="1025665">
                  <a:extLst>
                    <a:ext uri="{9D8B030D-6E8A-4147-A177-3AD203B41FA5}">
                      <a16:colId xmlns:a16="http://schemas.microsoft.com/office/drawing/2014/main" val="1843798962"/>
                    </a:ext>
                  </a:extLst>
                </a:gridCol>
                <a:gridCol w="1613712">
                  <a:extLst>
                    <a:ext uri="{9D8B030D-6E8A-4147-A177-3AD203B41FA5}">
                      <a16:colId xmlns:a16="http://schemas.microsoft.com/office/drawing/2014/main" val="1408127276"/>
                    </a:ext>
                  </a:extLst>
                </a:gridCol>
                <a:gridCol w="1613712">
                  <a:extLst>
                    <a:ext uri="{9D8B030D-6E8A-4147-A177-3AD203B41FA5}">
                      <a16:colId xmlns:a16="http://schemas.microsoft.com/office/drawing/2014/main" val="2668057837"/>
                    </a:ext>
                  </a:extLst>
                </a:gridCol>
                <a:gridCol w="1613712">
                  <a:extLst>
                    <a:ext uri="{9D8B030D-6E8A-4147-A177-3AD203B41FA5}">
                      <a16:colId xmlns:a16="http://schemas.microsoft.com/office/drawing/2014/main" val="2315057859"/>
                    </a:ext>
                  </a:extLst>
                </a:gridCol>
              </a:tblGrid>
              <a:tr h="6376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IPC9704</a:t>
                      </a:r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表格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487615"/>
                  </a:ext>
                </a:extLst>
              </a:tr>
              <a:tr h="51691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编号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元件名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位置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应变最大值</a:t>
                      </a:r>
                      <a:r>
                        <a:rPr lang="en-US" altLang="zh-CN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uE)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 (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结果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17480"/>
                  </a:ext>
                </a:extLst>
              </a:tr>
              <a:tr h="305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 1 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3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</a:t>
                      </a:r>
                      <a:endParaRPr lang="en-US" sz="13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5250195"/>
                  </a:ext>
                </a:extLst>
              </a:tr>
              <a:tr h="2825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903119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164879" y="3567323"/>
            <a:ext cx="2698496" cy="369332"/>
          </a:xfrm>
          <a:prstGeom prst="rect">
            <a:avLst/>
          </a:prstGeom>
          <a:solidFill>
            <a:srgbClr val="FFA54B"/>
          </a:solidFill>
        </p:spPr>
        <p:txBody>
          <a:bodyPr wrap="none">
            <a:spAutoFit/>
          </a:bodyPr>
          <a:lstStyle/>
          <a:p>
            <a:pPr algn="ctr" fontAlgn="t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Diagonal Value(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0636" y="653950"/>
            <a:ext cx="355424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4 : At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 PCBA &amp;Heatsink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236" y="5863788"/>
            <a:ext cx="8830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457200" lvl="0" indent="-457200" eaLnBrk="1" fontAlgn="ctr" hangingPunct="1">
              <a:buFont typeface="Wingdings" panose="05000000000000000000" pitchFamily="2" charset="2"/>
              <a:buChar char="ü"/>
            </a:pP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Result: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Measured </a:t>
            </a: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values are within the standard of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control-&gt; </a:t>
            </a:r>
            <a:r>
              <a:rPr kumimoji="0" lang="en-US" altLang="zh-TW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PASS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TW" sz="2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943600" y="1147853"/>
            <a:ext cx="5478087" cy="2389459"/>
            <a:chOff x="6546367" y="1147853"/>
            <a:chExt cx="4875320" cy="2389459"/>
          </a:xfrm>
        </p:grpSpPr>
        <p:pic>
          <p:nvPicPr>
            <p:cNvPr id="14" name="圖片 1"/>
            <p:cNvPicPr>
              <a:picLocks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6367" y="1147853"/>
              <a:ext cx="4875320" cy="2389459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6863375" y="3158836"/>
              <a:ext cx="2006305" cy="274320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10636" y="1183658"/>
            <a:ext cx="4302186" cy="2323644"/>
            <a:chOff x="610636" y="1183658"/>
            <a:chExt cx="4302186" cy="232364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0636" y="1183658"/>
              <a:ext cx="4302186" cy="232364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940232" y="2230360"/>
              <a:ext cx="315884" cy="224443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5022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4888" y="5807134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1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324" y="1647603"/>
            <a:ext cx="5549028" cy="40771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80" y="1647602"/>
            <a:ext cx="5711741" cy="40771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8177505" y="5807134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764221" y="42040"/>
            <a:ext cx="621161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: Screw PCBA &amp;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Heatsink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0636" y="862018"/>
            <a:ext cx="355424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4 : At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 PCBA &amp;Heatsink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9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10670" y="110062"/>
            <a:ext cx="402944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</a:t>
            </a: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TW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Screw Housing 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5" y="1398352"/>
            <a:ext cx="6169572" cy="1833632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327510"/>
              </p:ext>
            </p:extLst>
          </p:nvPr>
        </p:nvGraphicFramePr>
        <p:xfrm>
          <a:off x="417605" y="3871735"/>
          <a:ext cx="8357877" cy="1927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2627">
                  <a:extLst>
                    <a:ext uri="{9D8B030D-6E8A-4147-A177-3AD203B41FA5}">
                      <a16:colId xmlns:a16="http://schemas.microsoft.com/office/drawing/2014/main" val="4262063863"/>
                    </a:ext>
                  </a:extLst>
                </a:gridCol>
                <a:gridCol w="1082627">
                  <a:extLst>
                    <a:ext uri="{9D8B030D-6E8A-4147-A177-3AD203B41FA5}">
                      <a16:colId xmlns:a16="http://schemas.microsoft.com/office/drawing/2014/main" val="1684633800"/>
                    </a:ext>
                  </a:extLst>
                </a:gridCol>
                <a:gridCol w="1082627">
                  <a:extLst>
                    <a:ext uri="{9D8B030D-6E8A-4147-A177-3AD203B41FA5}">
                      <a16:colId xmlns:a16="http://schemas.microsoft.com/office/drawing/2014/main" val="3804474440"/>
                    </a:ext>
                  </a:extLst>
                </a:gridCol>
                <a:gridCol w="1703332">
                  <a:extLst>
                    <a:ext uri="{9D8B030D-6E8A-4147-A177-3AD203B41FA5}">
                      <a16:colId xmlns:a16="http://schemas.microsoft.com/office/drawing/2014/main" val="1467314968"/>
                    </a:ext>
                  </a:extLst>
                </a:gridCol>
                <a:gridCol w="1703332">
                  <a:extLst>
                    <a:ext uri="{9D8B030D-6E8A-4147-A177-3AD203B41FA5}">
                      <a16:colId xmlns:a16="http://schemas.microsoft.com/office/drawing/2014/main" val="687505696"/>
                    </a:ext>
                  </a:extLst>
                </a:gridCol>
                <a:gridCol w="1703332">
                  <a:extLst>
                    <a:ext uri="{9D8B030D-6E8A-4147-A177-3AD203B41FA5}">
                      <a16:colId xmlns:a16="http://schemas.microsoft.com/office/drawing/2014/main" val="3494999898"/>
                    </a:ext>
                  </a:extLst>
                </a:gridCol>
              </a:tblGrid>
              <a:tr h="481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IPC9704</a:t>
                      </a:r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表格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79194539"/>
                  </a:ext>
                </a:extLst>
              </a:tr>
              <a:tr h="4818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编号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元件名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位置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应变最大值</a:t>
                      </a:r>
                      <a:r>
                        <a:rPr lang="en-US" altLang="zh-CN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uE)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 (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结果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2856533"/>
                  </a:ext>
                </a:extLst>
              </a:tr>
              <a:tr h="481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 1 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U1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3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</a:t>
                      </a:r>
                      <a:endParaRPr lang="en-US" sz="1300" b="0" i="0" u="none" strike="noStrike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6285599"/>
                  </a:ext>
                </a:extLst>
              </a:tr>
              <a:tr h="481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4346158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5237929" y="3379569"/>
            <a:ext cx="2698496" cy="369332"/>
          </a:xfrm>
          <a:prstGeom prst="rect">
            <a:avLst/>
          </a:prstGeom>
          <a:solidFill>
            <a:srgbClr val="FFA54B"/>
          </a:solidFill>
        </p:spPr>
        <p:txBody>
          <a:bodyPr wrap="none">
            <a:spAutoFit/>
          </a:bodyPr>
          <a:lstStyle/>
          <a:p>
            <a:pPr algn="ctr" fontAlgn="t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Diagonal Value(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uE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7605" y="607066"/>
            <a:ext cx="274626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5 : At  Screw Housing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236" y="5863788"/>
            <a:ext cx="8830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457200" lvl="0" indent="-457200" eaLnBrk="1" fontAlgn="ctr" hangingPunct="1">
              <a:buFont typeface="Wingdings" panose="05000000000000000000" pitchFamily="2" charset="2"/>
              <a:buChar char="ü"/>
            </a:pP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Result: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Measured </a:t>
            </a:r>
            <a:r>
              <a:rPr kumimoji="0" lang="en-US" altLang="zh-TW" sz="2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values are within the standard of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control-&gt; </a:t>
            </a:r>
            <a:r>
              <a:rPr kumimoji="0" lang="en-US" altLang="zh-TW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PASS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kumimoji="0" lang="en-US" altLang="zh-TW" sz="2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142680" y="1152734"/>
            <a:ext cx="4346904" cy="2297047"/>
            <a:chOff x="7142680" y="1152735"/>
            <a:chExt cx="4346904" cy="2104000"/>
          </a:xfrm>
        </p:grpSpPr>
        <p:pic>
          <p:nvPicPr>
            <p:cNvPr id="15" name="圖片 1"/>
            <p:cNvPicPr>
              <a:picLocks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2680" y="1152735"/>
              <a:ext cx="4346904" cy="2104000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7448204" y="2892829"/>
              <a:ext cx="1529541" cy="299258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252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389347" y="48467"/>
            <a:ext cx="392433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xtLst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algn="ctr" eaLnBrk="1" hangingPunct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Station :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Screw Housing  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00" y="1497506"/>
            <a:ext cx="5570483" cy="41245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10" y="1497506"/>
            <a:ext cx="5679648" cy="41245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110096" y="5806556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1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16007" y="5806556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210" y="851237"/>
            <a:ext cx="280397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5 : At  Screw Housing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35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24692" y="175664"/>
            <a:ext cx="916893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kumimoji="0" lang="en-US" altLang="zh-TW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Especially Testing item : Drop </a:t>
            </a:r>
            <a:r>
              <a:rPr kumimoji="0" lang="en-US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or bending the PCBA </a:t>
            </a:r>
            <a:r>
              <a:rPr kumimoji="0" lang="en-US" altLang="zh-TW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to deform</a:t>
            </a:r>
            <a:endParaRPr kumimoji="0" lang="en-US" altLang="zh-TW" sz="24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Helvetica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720940"/>
              </p:ext>
            </p:extLst>
          </p:nvPr>
        </p:nvGraphicFramePr>
        <p:xfrm>
          <a:off x="485445" y="3765725"/>
          <a:ext cx="8720607" cy="15211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612">
                  <a:extLst>
                    <a:ext uri="{9D8B030D-6E8A-4147-A177-3AD203B41FA5}">
                      <a16:colId xmlns:a16="http://schemas.microsoft.com/office/drawing/2014/main" val="1701288841"/>
                    </a:ext>
                  </a:extLst>
                </a:gridCol>
                <a:gridCol w="1129612">
                  <a:extLst>
                    <a:ext uri="{9D8B030D-6E8A-4147-A177-3AD203B41FA5}">
                      <a16:colId xmlns:a16="http://schemas.microsoft.com/office/drawing/2014/main" val="1530233258"/>
                    </a:ext>
                  </a:extLst>
                </a:gridCol>
                <a:gridCol w="1129612">
                  <a:extLst>
                    <a:ext uri="{9D8B030D-6E8A-4147-A177-3AD203B41FA5}">
                      <a16:colId xmlns:a16="http://schemas.microsoft.com/office/drawing/2014/main" val="2754312623"/>
                    </a:ext>
                  </a:extLst>
                </a:gridCol>
                <a:gridCol w="1777257">
                  <a:extLst>
                    <a:ext uri="{9D8B030D-6E8A-4147-A177-3AD203B41FA5}">
                      <a16:colId xmlns:a16="http://schemas.microsoft.com/office/drawing/2014/main" val="3786104531"/>
                    </a:ext>
                  </a:extLst>
                </a:gridCol>
                <a:gridCol w="1777257">
                  <a:extLst>
                    <a:ext uri="{9D8B030D-6E8A-4147-A177-3AD203B41FA5}">
                      <a16:colId xmlns:a16="http://schemas.microsoft.com/office/drawing/2014/main" val="3802726253"/>
                    </a:ext>
                  </a:extLst>
                </a:gridCol>
                <a:gridCol w="1777257">
                  <a:extLst>
                    <a:ext uri="{9D8B030D-6E8A-4147-A177-3AD203B41FA5}">
                      <a16:colId xmlns:a16="http://schemas.microsoft.com/office/drawing/2014/main" val="3747942505"/>
                    </a:ext>
                  </a:extLst>
                </a:gridCol>
              </a:tblGrid>
              <a:tr h="380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IPC9704</a:t>
                      </a:r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表格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32331"/>
                  </a:ext>
                </a:extLst>
              </a:tr>
              <a:tr h="38029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编号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元件名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位置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应变最大值</a:t>
                      </a:r>
                      <a:r>
                        <a:rPr lang="en-US" altLang="zh-CN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uE)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 (</a:t>
                      </a:r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uE</a:t>
                      </a: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结果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280684"/>
                  </a:ext>
                </a:extLst>
              </a:tr>
              <a:tr h="380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 A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3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2180</a:t>
                      </a:r>
                      <a:endParaRPr 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Fail</a:t>
                      </a:r>
                      <a:endParaRPr lang="en-US" sz="13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080791"/>
                  </a:ext>
                </a:extLst>
              </a:tr>
              <a:tr h="380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sensor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Fail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82061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385129" y="3345124"/>
            <a:ext cx="2698496" cy="369332"/>
          </a:xfrm>
          <a:prstGeom prst="rect">
            <a:avLst/>
          </a:prstGeom>
          <a:solidFill>
            <a:srgbClr val="FFA54B"/>
          </a:solidFill>
        </p:spPr>
        <p:txBody>
          <a:bodyPr wrap="none">
            <a:spAutoFit/>
          </a:bodyPr>
          <a:lstStyle/>
          <a:p>
            <a:pPr algn="ctr" fontAlgn="t"/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Diagonal Value(uE):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85445" y="684514"/>
            <a:ext cx="4177995" cy="2576936"/>
            <a:chOff x="6432166" y="1033258"/>
            <a:chExt cx="3705225" cy="23717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7098916" y="366508"/>
              <a:ext cx="2371725" cy="37052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" name="Right Arrow 1"/>
            <p:cNvSpPr/>
            <p:nvPr/>
          </p:nvSpPr>
          <p:spPr>
            <a:xfrm rot="12599136">
              <a:off x="9554157" y="1385740"/>
              <a:ext cx="249326" cy="21613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 rot="20026521">
              <a:off x="6515250" y="1686892"/>
              <a:ext cx="201082" cy="21613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 rot="21153722">
              <a:off x="7373389" y="1682963"/>
              <a:ext cx="340822" cy="3619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12" y="5927957"/>
            <a:ext cx="8830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457200" lvl="0" indent="-457200" eaLnBrk="1" fontAlgn="ctr" hangingPunct="1">
              <a:buFont typeface="Wingdings" panose="05000000000000000000" pitchFamily="2" charset="2"/>
              <a:buChar char="ü"/>
            </a:pP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Result: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Measured </a:t>
            </a: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values are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over </a:t>
            </a: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specifications&gt; </a:t>
            </a:r>
            <a:r>
              <a:rPr kumimoji="0" lang="en-US" altLang="zh-TW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Fail</a:t>
            </a:r>
            <a:endParaRPr kumimoji="0"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058408" y="609150"/>
            <a:ext cx="5401735" cy="2727661"/>
            <a:chOff x="5581574" y="637329"/>
            <a:chExt cx="5401735" cy="2727661"/>
          </a:xfrm>
        </p:grpSpPr>
        <p:pic>
          <p:nvPicPr>
            <p:cNvPr id="14" name="圖片 1"/>
            <p:cNvPicPr>
              <a:picLocks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1574" y="637329"/>
              <a:ext cx="5401735" cy="268879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5860473" y="1463040"/>
              <a:ext cx="3158836" cy="190195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26" y="5329040"/>
            <a:ext cx="114019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285750" lvl="0" indent="-285750" eaLnBrk="1" fontAlgn="ctr" hangingPunct="1">
              <a:buFont typeface="Wingdings" panose="05000000000000000000" pitchFamily="2" charset="2"/>
              <a:buChar char="q"/>
            </a:pPr>
            <a:r>
              <a:rPr kumimoji="0" lang="en-US" altLang="zh-TW" sz="16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Note: Simulate </a:t>
            </a:r>
            <a:r>
              <a:rPr kumimoji="0" lang="en-US" altLang="zh-TW" sz="16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impact of the force to deform the PCBA or test the PCBA to </a:t>
            </a:r>
            <a:r>
              <a:rPr kumimoji="0" lang="en-US" altLang="zh-TW" sz="16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drop </a:t>
            </a:r>
            <a:r>
              <a:rPr kumimoji="0" lang="en-US" altLang="zh-TW" sz="16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which has the risk of cracking the BGA </a:t>
            </a:r>
            <a:r>
              <a:rPr kumimoji="0" lang="en-US" altLang="zh-TW" sz="16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U1 location and </a:t>
            </a:r>
            <a:r>
              <a:rPr kumimoji="0" lang="en-US" altLang="zh-TW" sz="16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product cannot </a:t>
            </a:r>
            <a:r>
              <a:rPr kumimoji="0" lang="en-US" altLang="zh-TW" sz="1600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test normally.</a:t>
            </a:r>
            <a:endParaRPr kumimoji="0" lang="en-US" altLang="zh-TW" sz="16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548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110096" y="5449205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1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16007" y="5449205"/>
            <a:ext cx="1678665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Sensor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132" y="1016673"/>
            <a:ext cx="5886943" cy="42807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34" y="1016673"/>
            <a:ext cx="5528656" cy="42807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B6720687-E602-4A41-953E-F19619643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397" y="5905991"/>
            <a:ext cx="6234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457200" lvl="0" indent="-457200" eaLnBrk="1" fontAlgn="ctr" hangingPunct="1">
              <a:buFont typeface="Wingdings" panose="05000000000000000000" pitchFamily="2" charset="2"/>
              <a:buChar char="ü"/>
            </a:pP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Result: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Measured </a:t>
            </a: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values are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over </a:t>
            </a: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specifications&gt; </a:t>
            </a:r>
            <a:r>
              <a:rPr kumimoji="0" lang="en-US" altLang="zh-TW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Fail</a:t>
            </a:r>
            <a:endParaRPr kumimoji="0"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397" y="187888"/>
            <a:ext cx="916893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kumimoji="0" lang="en-US" altLang="zh-TW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Especially Testing item : Drop </a:t>
            </a:r>
            <a:r>
              <a:rPr kumimoji="0" lang="en-US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or bending the PCBA </a:t>
            </a:r>
            <a:r>
              <a:rPr kumimoji="0" lang="en-US" altLang="zh-TW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to deform</a:t>
            </a:r>
            <a:endParaRPr kumimoji="0" lang="en-US" altLang="zh-TW" sz="24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471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A039F-AFBD-4D86-93AC-32C3972BA784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72879" y="160293"/>
            <a:ext cx="5566322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0" lang="en-US" altLang="zh-TW" sz="3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K18X001.00 </a:t>
            </a:r>
            <a:r>
              <a:rPr kumimoji="0" lang="en-US" altLang="zh-TW" sz="30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S</a:t>
            </a:r>
            <a:r>
              <a:rPr kumimoji="0" lang="en-US" altLang="zh-TW" sz="3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train gauge report</a:t>
            </a:r>
            <a:endParaRPr kumimoji="0" lang="en-US" altLang="zh-TW" sz="3000" b="1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6194" y="1397276"/>
            <a:ext cx="577901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 </a:t>
            </a:r>
            <a:r>
              <a:rPr kumimoji="0" lang="en-US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S</a:t>
            </a:r>
            <a:r>
              <a:rPr kumimoji="0" lang="en-US" altLang="zh-TW" sz="28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train </a:t>
            </a:r>
            <a:r>
              <a:rPr kumimoji="0" lang="en-US" altLang="zh-TW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G</a:t>
            </a:r>
            <a:r>
              <a:rPr kumimoji="0" lang="en-US" altLang="zh-TW" sz="28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Helvetica"/>
              </a:rPr>
              <a:t>auge </a:t>
            </a:r>
            <a:r>
              <a:rPr lang="en-US" altLang="zh-TW" sz="2600" b="1" dirty="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tations 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6414" y="1974318"/>
            <a:ext cx="3657027" cy="16312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 PCBA Trolley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test BT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</a:t>
            </a:r>
          </a:p>
          <a:p>
            <a:pPr marL="342900" indent="-342900">
              <a:buFont typeface="+mj-lt"/>
              <a:buAutoNum type="arabicParenR"/>
            </a:pP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FFC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Assembly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</a:t>
            </a:r>
          </a:p>
          <a:p>
            <a:pPr marL="342900" indent="-342900">
              <a:buFont typeface="+mj-lt"/>
              <a:buAutoNum type="arabicParenR"/>
            </a:pP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Screw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PCBA &amp;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Heatsink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Screw Housing :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5125" y="5671586"/>
            <a:ext cx="116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00FF"/>
                </a:solidFill>
              </a:rPr>
              <a:t>Conclusion: </a:t>
            </a:r>
            <a:r>
              <a:rPr lang="en-US" dirty="0" smtClean="0">
                <a:solidFill>
                  <a:srgbClr val="0000FF"/>
                </a:solidFill>
              </a:rPr>
              <a:t>PCBA transfer and assembly </a:t>
            </a:r>
            <a:r>
              <a:rPr lang="en-US" altLang="zh-CN" dirty="0" smtClean="0">
                <a:solidFill>
                  <a:srgbClr val="0000FF"/>
                </a:solidFill>
              </a:rPr>
              <a:t>follow </a:t>
            </a:r>
            <a:r>
              <a:rPr lang="en-US" dirty="0" smtClean="0">
                <a:solidFill>
                  <a:srgbClr val="0000FF"/>
                </a:solidFill>
              </a:rPr>
              <a:t>normal process </a:t>
            </a:r>
            <a:r>
              <a:rPr lang="en-US" dirty="0">
                <a:solidFill>
                  <a:srgbClr val="0000FF"/>
                </a:solidFill>
              </a:rPr>
              <a:t>does not </a:t>
            </a:r>
            <a:r>
              <a:rPr lang="en-US" dirty="0" smtClean="0">
                <a:solidFill>
                  <a:srgbClr val="0000FF"/>
                </a:solidFill>
              </a:rPr>
              <a:t>find </a:t>
            </a:r>
            <a:r>
              <a:rPr lang="en-US" dirty="0">
                <a:solidFill>
                  <a:srgbClr val="0000FF"/>
                </a:solidFill>
              </a:rPr>
              <a:t>risk of BGA U1 being cracked</a:t>
            </a:r>
          </a:p>
        </p:txBody>
      </p:sp>
    </p:spTree>
    <p:extLst>
      <p:ext uri="{BB962C8B-B14F-4D97-AF65-F5344CB8AC3E}">
        <p14:creationId xmlns:p14="http://schemas.microsoft.com/office/powerpoint/2010/main" val="930583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8380</TotalTime>
  <Words>780</Words>
  <Application>Microsoft Office PowerPoint</Application>
  <PresentationFormat>Widescreen</PresentationFormat>
  <Paragraphs>231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DFKai-SB</vt:lpstr>
      <vt:lpstr>微軟正黑體</vt:lpstr>
      <vt:lpstr>Microsoft YaHei</vt:lpstr>
      <vt:lpstr>PMingLiU</vt:lpstr>
      <vt:lpstr>PMingLiU</vt:lpstr>
      <vt:lpstr>宋体</vt:lpstr>
      <vt:lpstr>Arial</vt:lpstr>
      <vt:lpstr>Calibri</vt:lpstr>
      <vt:lpstr>Calibri Light</vt:lpstr>
      <vt:lpstr>Courier New</vt:lpstr>
      <vt:lpstr>Helvetica</vt:lpstr>
      <vt:lpstr>Times New Roman</vt:lpstr>
      <vt:lpstr>Wingdings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阮成倫</cp:lastModifiedBy>
  <cp:revision>578</cp:revision>
  <dcterms:created xsi:type="dcterms:W3CDTF">2018-11-16T05:26:15Z</dcterms:created>
  <dcterms:modified xsi:type="dcterms:W3CDTF">2022-08-06T02:50:54Z</dcterms:modified>
</cp:coreProperties>
</file>